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1"/>
  </p:notesMasterIdLst>
  <p:handoutMasterIdLst>
    <p:handoutMasterId r:id="rId42"/>
  </p:handoutMasterIdLst>
  <p:sldIdLst>
    <p:sldId id="603" r:id="rId8"/>
    <p:sldId id="2340" r:id="rId9"/>
    <p:sldId id="739" r:id="rId10"/>
    <p:sldId id="2685" r:id="rId11"/>
    <p:sldId id="2633" r:id="rId12"/>
    <p:sldId id="2693" r:id="rId13"/>
    <p:sldId id="2694" r:id="rId14"/>
    <p:sldId id="2695" r:id="rId15"/>
    <p:sldId id="2715" r:id="rId16"/>
    <p:sldId id="2696" r:id="rId17"/>
    <p:sldId id="2697" r:id="rId18"/>
    <p:sldId id="2713" r:id="rId19"/>
    <p:sldId id="2714" r:id="rId20"/>
    <p:sldId id="2716" r:id="rId21"/>
    <p:sldId id="2702" r:id="rId22"/>
    <p:sldId id="2698" r:id="rId23"/>
    <p:sldId id="2699" r:id="rId24"/>
    <p:sldId id="2717" r:id="rId25"/>
    <p:sldId id="2700" r:id="rId26"/>
    <p:sldId id="2703" r:id="rId27"/>
    <p:sldId id="2701" r:id="rId28"/>
    <p:sldId id="2704" r:id="rId29"/>
    <p:sldId id="2718" r:id="rId30"/>
    <p:sldId id="2705" r:id="rId31"/>
    <p:sldId id="2706" r:id="rId32"/>
    <p:sldId id="2707" r:id="rId33"/>
    <p:sldId id="2708" r:id="rId34"/>
    <p:sldId id="2709" r:id="rId35"/>
    <p:sldId id="2710" r:id="rId36"/>
    <p:sldId id="2711" r:id="rId37"/>
    <p:sldId id="2719" r:id="rId38"/>
    <p:sldId id="2712" r:id="rId39"/>
    <p:sldId id="582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595757"/>
    <a:srgbClr val="1D1D1A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4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 marL="358775" indent="-269875">
              <a:spcAft>
                <a:spcPts val="200"/>
              </a:spcAft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3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439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2024/5/28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40.emf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41.emf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png"/><Relationship Id="rId4" Type="http://schemas.openxmlformats.org/officeDocument/2006/relationships/image" Target="../media/image9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流水</a:t>
            </a:r>
            <a:r>
              <a:rPr lang="zh-CN" altLang="en-US" sz="9600" kern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并行代码剖析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Pipeline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25149-419E-404F-9559-ED46BDB8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PP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Stage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9DA86-1A45-DC4E-8101-F55DF6D748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zh-CN" altLang="en-US" dirty="0"/>
              <a:t>假设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GPT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执行一个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iteration</a:t>
            </a: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get_forward_backward_fun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函数进入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schedulers.py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模块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  <a:sym typeface="Wingdings" pitchFamily="2" charset="2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根据当前的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模式返回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用于执行前向和反向计算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3E7FB6-2947-1B43-A562-DD03B97B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83" y="2626225"/>
            <a:ext cx="4877270" cy="37154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C71BC-DB3D-B945-A2D8-FF01D35C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542" y="3823009"/>
            <a:ext cx="3081600" cy="10141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369872-E24C-6447-B7DF-54D11E71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542" y="3660515"/>
            <a:ext cx="3081600" cy="143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90FCE6-3FA3-5E48-B689-EF421BC41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542" y="1746321"/>
            <a:ext cx="3081600" cy="1738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7D8FF5-FE9E-6544-A6CD-957384333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542" y="1559290"/>
            <a:ext cx="3081600" cy="15361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495217D-8AD5-0A41-A8CD-0E606D76A787}"/>
              </a:ext>
            </a:extLst>
          </p:cNvPr>
          <p:cNvSpPr/>
          <p:nvPr/>
        </p:nvSpPr>
        <p:spPr>
          <a:xfrm>
            <a:off x="2746542" y="1995655"/>
            <a:ext cx="3081600" cy="6305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4EAD7F-5E6C-5E42-A91A-69E0C86436F1}"/>
              </a:ext>
            </a:extLst>
          </p:cNvPr>
          <p:cNvSpPr/>
          <p:nvPr/>
        </p:nvSpPr>
        <p:spPr>
          <a:xfrm>
            <a:off x="6695902" y="4616892"/>
            <a:ext cx="4835609" cy="163036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1348B1-381C-6B44-BBB1-29DDBE90251F}"/>
              </a:ext>
            </a:extLst>
          </p:cNvPr>
          <p:cNvSpPr/>
          <p:nvPr/>
        </p:nvSpPr>
        <p:spPr>
          <a:xfrm>
            <a:off x="2746542" y="4267199"/>
            <a:ext cx="3081600" cy="2627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E7FDC1-B693-1D40-B62B-C15F3CB07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计算进入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forward_backward_pipelining_without_interleaving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(Pipeline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1F1B)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先关闭梯度更新，等所有的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(MB)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执行完毕才更新梯度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25F7D71-78A8-9443-9351-8C6CB158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CAFFF8-CBCD-A147-BA43-2E01AF6C8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087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>
              <a:spcBef>
                <a:spcPts val="0"/>
              </a:spcBef>
            </a:pP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：总的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个数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global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size(6)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/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batch(2)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3</a:t>
            </a:r>
          </a:p>
          <a:p>
            <a:pPr marL="363538" lvl="3" indent="-228600">
              <a:spcBef>
                <a:spcPts val="0"/>
              </a:spcBef>
            </a:pP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num_warmup_microbatchew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：根据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数以及当前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计算需要等到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状态的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个数，示例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rank(0)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-1=1,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rank(1)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0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FD243A0-B055-204C-A244-AFD62D04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8B021C-5B23-D74F-BAC9-838A674B1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24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num_microbatches_remaining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：执行完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后还有少数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需要执行，即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num_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num_warmup_microbatches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=2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3C7DDB-6EFD-2D40-89BD-BF955D49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642401-0D12-D741-8F67-9625398C6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24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03</a:t>
            </a:r>
          </a:p>
          <a:p>
            <a:r>
              <a:rPr lang="zh-CN" altLang="en-US" dirty="0"/>
              <a:t>执行第一个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37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6FC04-BE0E-DB48-A52E-F1C058DE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7449C-0371-6A47-B2A6-B7D7E308BC9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recv_forward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没有其他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的输入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forward_step_func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真正调用模型执行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F423DA-8905-114A-A634-A6EFE73B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72" y="1368860"/>
            <a:ext cx="3081600" cy="2440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8F0501-DA87-054F-8C27-E73CC84D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3962060"/>
            <a:ext cx="3081600" cy="14623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650FCA1-F5DC-7748-91DB-52467FE7FE7D}"/>
              </a:ext>
            </a:extLst>
          </p:cNvPr>
          <p:cNvSpPr/>
          <p:nvPr/>
        </p:nvSpPr>
        <p:spPr>
          <a:xfrm>
            <a:off x="2824572" y="2578986"/>
            <a:ext cx="3081600" cy="107861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FAF15A-E6B3-5C42-A4F6-F55C5905E1B6}"/>
              </a:ext>
            </a:extLst>
          </p:cNvPr>
          <p:cNvSpPr/>
          <p:nvPr/>
        </p:nvSpPr>
        <p:spPr>
          <a:xfrm>
            <a:off x="2824572" y="5101978"/>
            <a:ext cx="3081600" cy="154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04D756-EAD0-A041-AECB-84813FA6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57" y="893193"/>
            <a:ext cx="2102400" cy="55733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A0D636-5583-D440-AAE1-331C2EB4A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97" y="5156606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1C006-CBA1-8048-B7B9-E0752E8D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E1EC-0F2C-184B-B95B-D256B6CBF7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上输出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发送给下一个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P2P_communication.send_forward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torch.distributed.P2POp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最后调用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torch.cuda.synchronize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执行同步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39C171-D2C9-D441-9400-7658F68F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84" y="1307396"/>
            <a:ext cx="3081600" cy="1593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A734BF-3FA3-6C40-92FD-03E24938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84" y="3020119"/>
            <a:ext cx="3081600" cy="8913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3020C1-DE44-E446-9870-DDA90D54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184" y="4031031"/>
            <a:ext cx="3081600" cy="22874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22C210B-C731-AE4E-8670-C3C357B47F1B}"/>
              </a:ext>
            </a:extLst>
          </p:cNvPr>
          <p:cNvSpPr/>
          <p:nvPr/>
        </p:nvSpPr>
        <p:spPr>
          <a:xfrm>
            <a:off x="2806527" y="2684728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234A4A-209D-814B-9E3B-E1671C70ED2A}"/>
              </a:ext>
            </a:extLst>
          </p:cNvPr>
          <p:cNvSpPr/>
          <p:nvPr/>
        </p:nvSpPr>
        <p:spPr>
          <a:xfrm>
            <a:off x="2824572" y="370321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4C6797-F10D-E04D-BE23-B62D719860A6}"/>
              </a:ext>
            </a:extLst>
          </p:cNvPr>
          <p:cNvSpPr/>
          <p:nvPr/>
        </p:nvSpPr>
        <p:spPr>
          <a:xfrm>
            <a:off x="2813997" y="594857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92B90-3398-7F44-9E78-D84704BCA1D7}"/>
              </a:ext>
            </a:extLst>
          </p:cNvPr>
          <p:cNvSpPr/>
          <p:nvPr/>
        </p:nvSpPr>
        <p:spPr>
          <a:xfrm>
            <a:off x="2813997" y="4180291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02E839-09BC-7640-AABD-D89EFCC81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2" y="867192"/>
            <a:ext cx="2102400" cy="5573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9470AD-0911-B245-A0DE-AC0BB8406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20" y="5114771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5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13CE4-8E0E-F24D-A32A-1E6F8DF4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B36F2-CEAD-984E-ACD5-B6E2943A987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继续执行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的前向计算得到第二个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(1F1B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状态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)</a:t>
            </a: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sedn_forward_recv_backward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发送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，进入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send_backward_recv_backward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底层试下通过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P2PPp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output_tesnor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 并且异步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tensor_recv_next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最后调用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synchronize()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进入等待状态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8F6CE8-28F4-5B4D-A338-61723293F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1"/>
          <a:stretch/>
        </p:blipFill>
        <p:spPr>
          <a:xfrm>
            <a:off x="2789568" y="1538163"/>
            <a:ext cx="3081600" cy="570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E777B0-4110-4742-BB7C-7D6D97B6A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5"/>
          <a:stretch/>
        </p:blipFill>
        <p:spPr>
          <a:xfrm>
            <a:off x="2789568" y="2110196"/>
            <a:ext cx="3081600" cy="959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0F0E75-527D-6043-A70E-0FFF5C595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568" y="3341425"/>
            <a:ext cx="3081600" cy="23611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91F9DA-D9B2-FA44-93F6-0645A80EE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2" y="867192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C1937B-9E66-0D40-968E-C2791A4D8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20" y="5175617"/>
            <a:ext cx="5320800" cy="12037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AEA98B0-7E93-4B42-AF50-38C5D88326D0}"/>
              </a:ext>
            </a:extLst>
          </p:cNvPr>
          <p:cNvSpPr/>
          <p:nvPr/>
        </p:nvSpPr>
        <p:spPr>
          <a:xfrm>
            <a:off x="2789568" y="2158552"/>
            <a:ext cx="3081600" cy="78434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A3C5B2-5A97-5440-92FD-19D80ABAD43A}"/>
              </a:ext>
            </a:extLst>
          </p:cNvPr>
          <p:cNvSpPr/>
          <p:nvPr/>
        </p:nvSpPr>
        <p:spPr>
          <a:xfrm>
            <a:off x="2814090" y="3522931"/>
            <a:ext cx="3081600" cy="880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399BFF-DC17-9D4E-BCF8-71101615940F}"/>
              </a:ext>
            </a:extLst>
          </p:cNvPr>
          <p:cNvSpPr/>
          <p:nvPr/>
        </p:nvSpPr>
        <p:spPr>
          <a:xfrm>
            <a:off x="2765046" y="5030552"/>
            <a:ext cx="3081600" cy="67199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11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04</a:t>
            </a:r>
          </a:p>
          <a:p>
            <a:r>
              <a:rPr lang="zh-CN" altLang="en-US" dirty="0"/>
              <a:t>执行第二个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27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DC0AC-6927-3B4C-AAA6-502FDD49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9961F-1E78-4145-A8DB-E580D9A38FD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48249" y="1257300"/>
            <a:ext cx="5507420" cy="5122039"/>
          </a:xfrm>
        </p:spPr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进入 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forward_backward_pipeline_without_interleaving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num_warmup_microbatches</a:t>
            </a:r>
            <a:r>
              <a:rPr kumimoji="1" lang="en-US" altLang="zh-CN" dirty="0">
                <a:solidFill>
                  <a:srgbClr val="221815"/>
                </a:solidFill>
              </a:rPr>
              <a:t>=0</a:t>
            </a:r>
            <a:r>
              <a:rPr kumimoji="1" lang="zh-CN" altLang="en-US" dirty="0">
                <a:solidFill>
                  <a:srgbClr val="221815"/>
                </a:solidFill>
              </a:rPr>
              <a:t>，进入</a:t>
            </a:r>
            <a:r>
              <a:rPr kumimoji="1" lang="en-US" altLang="zh-CN" dirty="0">
                <a:solidFill>
                  <a:srgbClr val="221815"/>
                </a:solidFill>
              </a:rPr>
              <a:t>1F1B</a:t>
            </a:r>
            <a:r>
              <a:rPr kumimoji="1" lang="zh-CN" altLang="en-US" dirty="0">
                <a:solidFill>
                  <a:srgbClr val="221815"/>
                </a:solidFill>
              </a:rPr>
              <a:t>状态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num_microbatches_remaining</a:t>
            </a:r>
            <a:r>
              <a:rPr kumimoji="1" lang="en-US" altLang="zh-CN" dirty="0">
                <a:solidFill>
                  <a:srgbClr val="221815"/>
                </a:solidFill>
              </a:rPr>
              <a:t>=3</a:t>
            </a:r>
            <a:r>
              <a:rPr kumimoji="1" lang="zh-CN" altLang="en-US" dirty="0">
                <a:solidFill>
                  <a:srgbClr val="221815"/>
                </a:solidFill>
              </a:rPr>
              <a:t>，</a:t>
            </a:r>
            <a:r>
              <a:rPr kumimoji="1" lang="en-US" altLang="zh-CN" dirty="0" err="1">
                <a:solidFill>
                  <a:srgbClr val="221815"/>
                </a:solidFill>
              </a:rPr>
              <a:t>recv_forward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>
                <a:solidFill>
                  <a:srgbClr val="221815"/>
                </a:solidFill>
              </a:rPr>
              <a:t>P2POp</a:t>
            </a:r>
            <a:r>
              <a:rPr kumimoji="1" lang="zh-CN" altLang="en-US" dirty="0">
                <a:solidFill>
                  <a:srgbClr val="221815"/>
                </a:solidFill>
              </a:rPr>
              <a:t> 异步</a:t>
            </a:r>
            <a:r>
              <a:rPr kumimoji="1" lang="en-US" altLang="zh-CN" dirty="0" err="1">
                <a:solidFill>
                  <a:srgbClr val="221815"/>
                </a:solidFill>
              </a:rPr>
              <a:t>recv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最后调用</a:t>
            </a:r>
            <a:r>
              <a:rPr kumimoji="1" lang="en-US" altLang="zh-CN" dirty="0">
                <a:solidFill>
                  <a:srgbClr val="221815"/>
                </a:solidFill>
              </a:rPr>
              <a:t>synchronize()</a:t>
            </a:r>
            <a:r>
              <a:rPr kumimoji="1" lang="zh-CN" altLang="en-US" dirty="0">
                <a:solidFill>
                  <a:srgbClr val="221815"/>
                </a:solidFill>
              </a:rPr>
              <a:t> 执行同步等待 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Stage0</a:t>
            </a:r>
            <a:r>
              <a:rPr kumimoji="1" lang="zh-CN" altLang="en-US" dirty="0">
                <a:solidFill>
                  <a:srgbClr val="221815"/>
                </a:solidFill>
              </a:rPr>
              <a:t> 输出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zh-CN" altLang="en-US" dirty="0">
                <a:solidFill>
                  <a:srgbClr val="221815"/>
                </a:solidFill>
              </a:rPr>
              <a:t>从而保证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to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的执行序</a:t>
            </a:r>
            <a:endParaRPr kumimoji="1" lang="en-US" altLang="zh-CN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5D4957-8418-2648-A41B-A28C7BB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A031F3-FB77-7F40-AA85-0A6A063F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69" y="5095864"/>
            <a:ext cx="5320800" cy="1203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BBFAE6-B676-6047-9FFA-B5BBC42A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596" y="1361152"/>
            <a:ext cx="3081600" cy="1607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DAFDE4-BE93-7C41-BB9C-4ED14D9B4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596" y="3077218"/>
            <a:ext cx="3081600" cy="850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2D7093-58EB-CE47-A396-8FC7DD7DA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596" y="4044895"/>
            <a:ext cx="3081600" cy="231938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3958CB-2B76-D64B-B977-2899C0F75183}"/>
              </a:ext>
            </a:extLst>
          </p:cNvPr>
          <p:cNvSpPr/>
          <p:nvPr/>
        </p:nvSpPr>
        <p:spPr>
          <a:xfrm flipV="1">
            <a:off x="2777596" y="1481959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136E17-7920-EB4F-94F5-7033B7822F54}"/>
              </a:ext>
            </a:extLst>
          </p:cNvPr>
          <p:cNvSpPr/>
          <p:nvPr/>
        </p:nvSpPr>
        <p:spPr>
          <a:xfrm flipV="1">
            <a:off x="2777596" y="3596428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2BA082-92C7-B649-9581-8C7F10DE2501}"/>
              </a:ext>
            </a:extLst>
          </p:cNvPr>
          <p:cNvSpPr/>
          <p:nvPr/>
        </p:nvSpPr>
        <p:spPr>
          <a:xfrm flipV="1">
            <a:off x="2777596" y="5975131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45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601887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56859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94547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55057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C740-C8D9-EC45-BCA0-CF8C3CEF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31FDB8-8C9F-0E49-9713-817B6C411AF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recv_forward</a:t>
            </a:r>
            <a:r>
              <a:rPr kumimoji="1" lang="zh-CN" altLang="en-US" dirty="0">
                <a:solidFill>
                  <a:srgbClr val="221815"/>
                </a:solidFill>
              </a:rPr>
              <a:t> 等待 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Stage0</a:t>
            </a:r>
            <a:r>
              <a:rPr kumimoji="1" lang="zh-CN" altLang="en-US" dirty="0">
                <a:solidFill>
                  <a:srgbClr val="221815"/>
                </a:solidFill>
              </a:rPr>
              <a:t> 发送 </a:t>
            </a:r>
            <a:r>
              <a:rPr kumimoji="1" lang="en-US" altLang="zh-CN" dirty="0" err="1">
                <a:solidFill>
                  <a:srgbClr val="221815"/>
                </a:solidFill>
              </a:rPr>
              <a:t>intput_tensor</a:t>
            </a:r>
            <a:r>
              <a:rPr kumimoji="1" lang="zh-CN" altLang="en-US" dirty="0">
                <a:solidFill>
                  <a:srgbClr val="221815"/>
                </a:solidFill>
              </a:rPr>
              <a:t> 后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forward_step</a:t>
            </a:r>
            <a:r>
              <a:rPr kumimoji="1" lang="zh-CN" altLang="en-US" dirty="0">
                <a:solidFill>
                  <a:srgbClr val="221815"/>
                </a:solidFill>
              </a:rPr>
              <a:t> 设置 </a:t>
            </a:r>
            <a:r>
              <a:rPr kumimoji="1" lang="en-US" altLang="zh-CN" dirty="0" err="1">
                <a:solidFill>
                  <a:srgbClr val="221815"/>
                </a:solidFill>
              </a:rPr>
              <a:t>iNPUt_tensor</a:t>
            </a:r>
            <a:r>
              <a:rPr kumimoji="1" lang="zh-CN" altLang="en-US" dirty="0">
                <a:solidFill>
                  <a:srgbClr val="221815"/>
                </a:solidFill>
              </a:rPr>
              <a:t>，实现 </a:t>
            </a:r>
            <a:r>
              <a:rPr kumimoji="1" lang="en-US" altLang="zh-CN" dirty="0">
                <a:solidFill>
                  <a:srgbClr val="221815"/>
                </a:solidFill>
              </a:rPr>
              <a:t>NPU0&amp;NPU1</a:t>
            </a:r>
            <a:r>
              <a:rPr kumimoji="1" lang="zh-CN" altLang="en-US" dirty="0">
                <a:solidFill>
                  <a:srgbClr val="221815"/>
                </a:solidFill>
              </a:rPr>
              <a:t> 交换输入输出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进入 </a:t>
            </a:r>
            <a:r>
              <a:rPr kumimoji="1" lang="en-US" altLang="zh-CN" dirty="0">
                <a:solidFill>
                  <a:srgbClr val="221815"/>
                </a:solidFill>
              </a:rPr>
              <a:t>1F1B</a:t>
            </a:r>
            <a:r>
              <a:rPr kumimoji="1" lang="zh-CN" altLang="en-US" dirty="0">
                <a:solidFill>
                  <a:srgbClr val="221815"/>
                </a:solidFill>
              </a:rPr>
              <a:t> 循环，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forward_step_func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 err="1">
                <a:solidFill>
                  <a:srgbClr val="221815"/>
                </a:solidFill>
              </a:rPr>
              <a:t>GPTModel</a:t>
            </a:r>
            <a:r>
              <a:rPr kumimoji="1" lang="zh-CN" altLang="en-US" dirty="0">
                <a:solidFill>
                  <a:srgbClr val="221815"/>
                </a:solidFill>
              </a:rPr>
              <a:t> 执行前向计算</a:t>
            </a:r>
            <a:endParaRPr kumimoji="1" lang="en-US" altLang="zh-CN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298753-870D-1347-8774-F7515CB2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8F2342-D921-AE4C-B3F3-855BFC60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03" y="5095864"/>
            <a:ext cx="5320800" cy="1203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011DA1-4A3A-A548-8FD6-8FF85C12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271" y="1363952"/>
            <a:ext cx="3081600" cy="16175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3A0053-870C-4541-A8AD-59CEE57E7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271" y="3197859"/>
            <a:ext cx="3081600" cy="15065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AE82786-42E5-A74E-A7F0-BF9D8E64463D}"/>
              </a:ext>
            </a:extLst>
          </p:cNvPr>
          <p:cNvSpPr/>
          <p:nvPr/>
        </p:nvSpPr>
        <p:spPr>
          <a:xfrm flipV="1">
            <a:off x="2824572" y="4132455"/>
            <a:ext cx="3081600" cy="46056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6D8562-6B54-6340-AE5B-5FBAB9017EEA}"/>
              </a:ext>
            </a:extLst>
          </p:cNvPr>
          <p:cNvSpPr/>
          <p:nvPr/>
        </p:nvSpPr>
        <p:spPr>
          <a:xfrm flipV="1">
            <a:off x="2813271" y="1555531"/>
            <a:ext cx="3081600" cy="74301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1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BD655-8E9C-DE45-AE14-DE61D545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B0C5E-ACF7-D744-BC37-7F333FB4670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/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上 </a:t>
            </a:r>
            <a:r>
              <a:rPr kumimoji="1" lang="en-US" altLang="zh-CN" dirty="0" err="1"/>
              <a:t>TransformerBlock</a:t>
            </a:r>
            <a:r>
              <a:rPr kumimoji="1" lang="zh-CN" altLang="en-US" dirty="0"/>
              <a:t> 执行第一个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Pre_process</a:t>
            </a:r>
            <a:r>
              <a:rPr kumimoji="1" lang="en-US" altLang="zh-CN" dirty="0"/>
              <a:t>=False</a:t>
            </a:r>
          </a:p>
          <a:p>
            <a:pPr lvl="3"/>
            <a:r>
              <a:rPr kumimoji="1" lang="zh-CN" altLang="en-US" dirty="0"/>
              <a:t>即不会把 </a:t>
            </a:r>
            <a:r>
              <a:rPr kumimoji="1" lang="en-US" altLang="zh-CN" dirty="0" err="1"/>
              <a:t>iNPUt_embeddings</a:t>
            </a:r>
            <a:r>
              <a:rPr kumimoji="1" lang="zh-CN" altLang="en-US" dirty="0"/>
              <a:t> 作为 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 的输入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使用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 输入的 </a:t>
            </a:r>
            <a:r>
              <a:rPr kumimoji="1" lang="en-US" altLang="zh-CN" dirty="0" err="1"/>
              <a:t>iNPUt_tensor</a:t>
            </a:r>
            <a:r>
              <a:rPr kumimoji="1" lang="zh-CN" altLang="en-US" dirty="0"/>
              <a:t> 作为输入执行得到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tensor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17F07-6559-3442-AF16-93E136E8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0D5036-13BE-FE45-9064-8079E03D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54" y="5095864"/>
            <a:ext cx="5320800" cy="1203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F138CB-4575-AB45-883B-C905FA27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58" y="3242138"/>
            <a:ext cx="3081600" cy="238766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16767D-1CAA-6646-9A2D-29FE3D2EF6A6}"/>
              </a:ext>
            </a:extLst>
          </p:cNvPr>
          <p:cNvSpPr/>
          <p:nvPr/>
        </p:nvSpPr>
        <p:spPr>
          <a:xfrm flipV="1">
            <a:off x="2803758" y="5027135"/>
            <a:ext cx="3081600" cy="4382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3CABB9-C999-7546-95B6-BC3A60902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758" y="1371450"/>
            <a:ext cx="3081600" cy="17834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59A892-D4F4-3443-9A2D-FE997F8627A8}"/>
              </a:ext>
            </a:extLst>
          </p:cNvPr>
          <p:cNvSpPr/>
          <p:nvPr/>
        </p:nvSpPr>
        <p:spPr>
          <a:xfrm flipV="1">
            <a:off x="2803758" y="2202257"/>
            <a:ext cx="3081600" cy="10969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A74F89-8980-8747-8BDF-9A9DA83B9829}"/>
              </a:ext>
            </a:extLst>
          </p:cNvPr>
          <p:cNvSpPr/>
          <p:nvPr/>
        </p:nvSpPr>
        <p:spPr>
          <a:xfrm flipV="1">
            <a:off x="2803758" y="2880035"/>
            <a:ext cx="3081600" cy="10969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98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5CA83-0D11-FE4F-AAC0-EA636D07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D42FA-7008-554B-A506-6E4DD5ED82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/>
          </a:p>
          <a:p>
            <a:pPr lvl="3"/>
            <a:r>
              <a:rPr kumimoji="1" lang="zh-CN" altLang="en-US" dirty="0"/>
              <a:t>示例中 </a:t>
            </a:r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是最后一层 </a:t>
            </a:r>
            <a:r>
              <a:rPr kumimoji="1" lang="en-US" altLang="zh-CN" dirty="0" err="1"/>
              <a:t>Staege</a:t>
            </a:r>
            <a:r>
              <a:rPr kumimoji="1" lang="zh-CN" altLang="en-US" dirty="0"/>
              <a:t>，因此 </a:t>
            </a:r>
            <a:r>
              <a:rPr kumimoji="1" lang="en-US" altLang="zh-CN" dirty="0" err="1"/>
              <a:t>post_process</a:t>
            </a:r>
            <a:r>
              <a:rPr kumimoji="1" lang="en-US" altLang="zh-CN" dirty="0"/>
              <a:t>=True</a:t>
            </a:r>
          </a:p>
          <a:p>
            <a:pPr lvl="3"/>
            <a:r>
              <a:rPr kumimoji="1" lang="zh-CN" altLang="en-US" dirty="0"/>
              <a:t>执行 </a:t>
            </a:r>
            <a:r>
              <a:rPr lang="en-US" altLang="zh-CN" dirty="0" err="1"/>
              <a:t>is_pipeline_last_stage</a:t>
            </a:r>
            <a:r>
              <a:rPr lang="zh-CN" altLang="en-US" dirty="0"/>
              <a:t> 计算 </a:t>
            </a:r>
            <a:r>
              <a:rPr lang="en-US" altLang="zh-CN" dirty="0"/>
              <a:t>GPT</a:t>
            </a:r>
            <a:r>
              <a:rPr lang="zh-CN" altLang="en-US" dirty="0"/>
              <a:t> 模型的</a:t>
            </a:r>
            <a:r>
              <a:rPr lang="en-US" altLang="zh-CN" dirty="0" err="1"/>
              <a:t>output_tensor</a:t>
            </a:r>
            <a:r>
              <a:rPr lang="zh-CN" altLang="en-US" dirty="0"/>
              <a:t> 和 </a:t>
            </a:r>
            <a:r>
              <a:rPr lang="en-US" altLang="zh-CN" dirty="0"/>
              <a:t>loss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C83DA1-5A1B-864C-8012-7D69A01E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8916EB-52B0-F34F-B45E-D77BF89C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140250"/>
            <a:ext cx="5320800" cy="1203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AD54AE-D1BB-2A48-8374-C8A72DB5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638" y="4561584"/>
            <a:ext cx="3081600" cy="15913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223380-CD10-A24B-AE6D-4BB3C92A40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312"/>
          <a:stretch/>
        </p:blipFill>
        <p:spPr>
          <a:xfrm>
            <a:off x="2796638" y="2833850"/>
            <a:ext cx="3081600" cy="15479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D129FB-23D3-FD45-8B15-01BD2988F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963" y="1231762"/>
            <a:ext cx="3090950" cy="144915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0B729E-673D-E44C-B43E-B39B2074222B}"/>
              </a:ext>
            </a:extLst>
          </p:cNvPr>
          <p:cNvSpPr/>
          <p:nvPr/>
        </p:nvSpPr>
        <p:spPr>
          <a:xfrm flipV="1">
            <a:off x="2796638" y="5577408"/>
            <a:ext cx="3081600" cy="32940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EEAFD7-6068-784D-9618-F6560B1E165E}"/>
              </a:ext>
            </a:extLst>
          </p:cNvPr>
          <p:cNvSpPr/>
          <p:nvPr/>
        </p:nvSpPr>
        <p:spPr>
          <a:xfrm flipV="1">
            <a:off x="2796638" y="3888969"/>
            <a:ext cx="3081600" cy="20684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753631-4C82-0049-9F1A-3EAE3505587C}"/>
              </a:ext>
            </a:extLst>
          </p:cNvPr>
          <p:cNvSpPr/>
          <p:nvPr/>
        </p:nvSpPr>
        <p:spPr>
          <a:xfrm flipV="1">
            <a:off x="2796638" y="1544782"/>
            <a:ext cx="3081600" cy="20684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74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zh-CN" altLang="en-US" dirty="0"/>
              <a:t>反向执行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0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41099-74C5-8842-9A94-CC31B59D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27E97-716C-7143-92F2-CAE5F06EE61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后执行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得到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，并进入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1F1B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状态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send_backward_recc_forward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_communication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异步发送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给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并等待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发送下一个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MB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结果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72977A-3E85-8E44-9299-31774B2F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0CFEE-B1EB-5646-8EEE-FFCC4AF2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26" y="4999915"/>
            <a:ext cx="5320800" cy="12996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A2AD54-92BE-4A4B-A9F4-6FD3B028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315547"/>
            <a:ext cx="3081600" cy="19017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E45D12-9DA5-F24C-914F-809619C22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3303233"/>
            <a:ext cx="3081600" cy="12422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7EA41A-1A34-6742-AC20-0BBD2E411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572" y="4631382"/>
            <a:ext cx="3081600" cy="181600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22C079E-E161-3E48-8653-622E8A80864B}"/>
              </a:ext>
            </a:extLst>
          </p:cNvPr>
          <p:cNvSpPr/>
          <p:nvPr/>
        </p:nvSpPr>
        <p:spPr>
          <a:xfrm flipV="1">
            <a:off x="2824572" y="2869465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7CAC5E-9C9D-254F-8011-2E916F97ED06}"/>
              </a:ext>
            </a:extLst>
          </p:cNvPr>
          <p:cNvSpPr/>
          <p:nvPr/>
        </p:nvSpPr>
        <p:spPr>
          <a:xfrm flipV="1">
            <a:off x="2824572" y="4030858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497EBB-3244-064C-A192-E61CC9DF0E89}"/>
              </a:ext>
            </a:extLst>
          </p:cNvPr>
          <p:cNvSpPr/>
          <p:nvPr/>
        </p:nvSpPr>
        <p:spPr>
          <a:xfrm flipV="1">
            <a:off x="2824572" y="5733533"/>
            <a:ext cx="3081600" cy="6458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4B748-5426-C947-B69D-065D2BB3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A592E-7B42-2040-B977-FD191BA1511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lang="en-US" altLang="zh-CN" dirty="0" err="1"/>
              <a:t>send_backward_recv_forward</a:t>
            </a:r>
            <a:r>
              <a:rPr lang="zh-CN" altLang="en-US" dirty="0"/>
              <a:t> 被唤醒后获得 </a:t>
            </a:r>
            <a:r>
              <a:rPr lang="en-US" altLang="zh-CN" dirty="0"/>
              <a:t>NPU1</a:t>
            </a:r>
            <a:r>
              <a:rPr lang="zh-CN" altLang="en-US" dirty="0"/>
              <a:t> </a:t>
            </a:r>
            <a:r>
              <a:rPr lang="en-US" altLang="zh-CN" dirty="0"/>
              <a:t>Staege1</a:t>
            </a:r>
            <a:r>
              <a:rPr lang="zh-CN" altLang="en-US" dirty="0"/>
              <a:t> 发送的 </a:t>
            </a:r>
            <a:r>
              <a:rPr lang="en-US" altLang="zh-CN" dirty="0" err="1"/>
              <a:t>output_tensor_grad</a:t>
            </a:r>
            <a:endParaRPr lang="en-US" altLang="zh-CN" dirty="0"/>
          </a:p>
          <a:p>
            <a:pPr lvl="3"/>
            <a:r>
              <a:rPr lang="en-US" altLang="zh-CN" dirty="0"/>
              <a:t>NPU0</a:t>
            </a:r>
            <a:r>
              <a:rPr lang="zh-CN" altLang="en-US" dirty="0"/>
              <a:t> </a:t>
            </a:r>
            <a:r>
              <a:rPr lang="en-US" altLang="zh-CN" dirty="0"/>
              <a:t>Stage0</a:t>
            </a:r>
            <a:r>
              <a:rPr lang="zh-CN" altLang="en-US" dirty="0"/>
              <a:t> 执行 </a:t>
            </a:r>
            <a:r>
              <a:rPr lang="en-US" altLang="zh-CN" dirty="0" err="1"/>
              <a:t>backward_step</a:t>
            </a:r>
            <a:r>
              <a:rPr lang="zh-CN" altLang="en-US" dirty="0"/>
              <a:t> 输出 </a:t>
            </a:r>
            <a:r>
              <a:rPr lang="en-US" altLang="zh-CN" dirty="0" err="1"/>
              <a:t>intput_tensor_grad</a:t>
            </a:r>
            <a:r>
              <a:rPr lang="zh-CN" altLang="en-US" dirty="0"/>
              <a:t>，</a:t>
            </a:r>
            <a:r>
              <a:rPr lang="en-US" altLang="zh-CN" dirty="0"/>
              <a:t>NPU0</a:t>
            </a:r>
            <a:r>
              <a:rPr lang="zh-CN" altLang="en-US" dirty="0"/>
              <a:t> 计入 </a:t>
            </a:r>
            <a:r>
              <a:rPr lang="en-US" altLang="zh-CN" dirty="0"/>
              <a:t>1F1B</a:t>
            </a:r>
            <a:r>
              <a:rPr lang="zh-CN" altLang="en-US" dirty="0"/>
              <a:t> 状态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209FE6-38BE-C94A-932D-1E71AB8CA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BFB77B-693D-8746-84C2-29F6F2F9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26" y="5095864"/>
            <a:ext cx="5320800" cy="1203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094263-4452-1948-AB9B-A988C0D9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315547"/>
            <a:ext cx="3081600" cy="1901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8A53B8-644B-DE4A-880F-32014E955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3303233"/>
            <a:ext cx="3081600" cy="12422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A21809-7D71-5D4E-AE9B-8459EB9C2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572" y="4631382"/>
            <a:ext cx="3081600" cy="181600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4BB96A-9EEE-FF4A-A0E3-3B0F97100AF8}"/>
              </a:ext>
            </a:extLst>
          </p:cNvPr>
          <p:cNvSpPr/>
          <p:nvPr/>
        </p:nvSpPr>
        <p:spPr>
          <a:xfrm flipV="1">
            <a:off x="2824572" y="2869465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068B40-DCC9-A440-81A9-E1BB0BCF6D56}"/>
              </a:ext>
            </a:extLst>
          </p:cNvPr>
          <p:cNvSpPr/>
          <p:nvPr/>
        </p:nvSpPr>
        <p:spPr>
          <a:xfrm flipV="1">
            <a:off x="2824572" y="4030858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C6D1BB-0E7E-F442-8B7A-F88D1B522FA6}"/>
              </a:ext>
            </a:extLst>
          </p:cNvPr>
          <p:cNvSpPr/>
          <p:nvPr/>
        </p:nvSpPr>
        <p:spPr>
          <a:xfrm flipV="1">
            <a:off x="2824572" y="5733533"/>
            <a:ext cx="3081600" cy="6458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40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23F88-809A-3343-97A6-9E3DD52F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71AF0-7A45-BE4B-A963-A6DD996AD3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num_warmup_mbs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=1,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/>
              <a:t>num_mbs_remaining</a:t>
            </a:r>
            <a:r>
              <a:rPr kumimoji="1" lang="en-US" altLang="zh-CN" dirty="0"/>
              <a:t>=2</a:t>
            </a:r>
            <a:r>
              <a:rPr kumimoji="1" lang="zh-CN" altLang="en-US" dirty="0"/>
              <a:t>，进入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forward_step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Starge1</a:t>
            </a:r>
            <a:r>
              <a:rPr kumimoji="1" lang="zh-CN" altLang="en-US" dirty="0"/>
              <a:t> 前向计算得到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3)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send_forward_recv_backward</a:t>
            </a:r>
            <a:r>
              <a:rPr kumimoji="1" lang="zh-CN" altLang="en-US" dirty="0"/>
              <a:t> 发送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等待 </a:t>
            </a:r>
            <a:r>
              <a:rPr kumimoji="1" lang="en-US" altLang="zh-CN" dirty="0"/>
              <a:t>backward</a:t>
            </a:r>
          </a:p>
          <a:p>
            <a:pPr lvl="3"/>
            <a:r>
              <a:rPr kumimoji="1" lang="zh-CN" altLang="en-US" dirty="0"/>
              <a:t>异步 </a:t>
            </a:r>
            <a:r>
              <a:rPr kumimoji="1" lang="en-US" altLang="zh-CN" dirty="0" err="1"/>
              <a:t>recv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tensor_recv_next</a:t>
            </a:r>
            <a:r>
              <a:rPr kumimoji="1" lang="zh-CN" altLang="en-US" dirty="0"/>
              <a:t>，调用 </a:t>
            </a:r>
            <a:r>
              <a:rPr kumimoji="1" lang="en-US" altLang="zh-CN" dirty="0" err="1"/>
              <a:t>synnchronize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同步等待 </a:t>
            </a:r>
            <a:r>
              <a:rPr kumimoji="1" lang="en-US" altLang="zh-CN" dirty="0"/>
              <a:t>backward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进入等待状态</a:t>
            </a:r>
            <a:endParaRPr kumimoji="1" lang="en-US" altLang="zh-CN" dirty="0"/>
          </a:p>
          <a:p>
            <a:pPr lvl="3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A4DBAF-D1E5-964D-8391-D4FDDBAD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050D35-D696-0E42-A13D-4B47D37F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200" y="5095864"/>
            <a:ext cx="5320800" cy="12037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03A276-BAE2-2242-BC1D-A77B6C8F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6" y="1221680"/>
            <a:ext cx="3081600" cy="28014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658032-685C-2F45-9A1E-6CAA1ECCC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586" y="4112244"/>
            <a:ext cx="3081600" cy="249591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BD4FDD7-128B-3544-8D1F-0A2B17332477}"/>
              </a:ext>
            </a:extLst>
          </p:cNvPr>
          <p:cNvSpPr/>
          <p:nvPr/>
        </p:nvSpPr>
        <p:spPr>
          <a:xfrm flipV="1">
            <a:off x="2812586" y="3037631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7914AD-0FD7-EB45-A0C1-D1D1514BA89A}"/>
              </a:ext>
            </a:extLst>
          </p:cNvPr>
          <p:cNvSpPr/>
          <p:nvPr/>
        </p:nvSpPr>
        <p:spPr>
          <a:xfrm flipV="1">
            <a:off x="2812586" y="5514524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940513-2E49-9548-A7B0-371833FCFD40}"/>
              </a:ext>
            </a:extLst>
          </p:cNvPr>
          <p:cNvSpPr/>
          <p:nvPr/>
        </p:nvSpPr>
        <p:spPr>
          <a:xfrm flipV="1">
            <a:off x="2812586" y="4497936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8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4E350-8FA8-7D4B-A1E5-88A24513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NPU1</a:t>
            </a:r>
            <a:r>
              <a:rPr lang="zh-CN" altLang="en-US" dirty="0"/>
              <a:t> 执行 </a:t>
            </a:r>
            <a:r>
              <a:rPr lang="en-US" altLang="zh-CN" dirty="0"/>
              <a:t>Stage1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57E27-0813-4246-927C-762454D95C6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上执行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send_backward_recv_forward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同步等待收到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发送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将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）作为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TransformerBlock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得到输出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output_tensor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320952-922B-3C4B-BFA0-2E126B8C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AC60B9-BFA1-F24F-B659-83A39F2F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095864"/>
            <a:ext cx="5320800" cy="1203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50CD0C-127F-7C4A-8B3C-2727B4900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6" y="1221680"/>
            <a:ext cx="3081600" cy="28014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241009-EE1D-404D-B727-F9F43681C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586" y="4112244"/>
            <a:ext cx="3081600" cy="24959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15FD33-603E-724D-A048-20FA89E41FB2}"/>
              </a:ext>
            </a:extLst>
          </p:cNvPr>
          <p:cNvSpPr/>
          <p:nvPr/>
        </p:nvSpPr>
        <p:spPr>
          <a:xfrm flipV="1">
            <a:off x="2812586" y="3037631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B0AB06-1566-E746-902F-BEB43090C757}"/>
              </a:ext>
            </a:extLst>
          </p:cNvPr>
          <p:cNvSpPr/>
          <p:nvPr/>
        </p:nvSpPr>
        <p:spPr>
          <a:xfrm flipV="1">
            <a:off x="2812586" y="5514524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74213-A44D-D141-831F-0B3A5C185797}"/>
              </a:ext>
            </a:extLst>
          </p:cNvPr>
          <p:cNvSpPr/>
          <p:nvPr/>
        </p:nvSpPr>
        <p:spPr>
          <a:xfrm flipV="1">
            <a:off x="2812586" y="4497936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51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A203C-D907-8947-8566-102D65A8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NPU1</a:t>
            </a:r>
            <a:r>
              <a:rPr lang="zh-CN" altLang="en-US" dirty="0"/>
              <a:t> 执行 </a:t>
            </a:r>
            <a:r>
              <a:rPr lang="en-US" altLang="zh-CN" dirty="0"/>
              <a:t>Stage1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6DA96-C9AF-064F-80BF-FB13FC4ED3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num_warmup_mbs</a:t>
            </a:r>
            <a:r>
              <a:rPr kumimoji="1" lang="en-US" altLang="zh-CN" dirty="0"/>
              <a:t>=0,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num_mbs_remaining</a:t>
            </a:r>
            <a:r>
              <a:rPr kumimoji="1" lang="en-US" altLang="zh-CN" dirty="0"/>
              <a:t>=3</a:t>
            </a:r>
            <a:r>
              <a:rPr kumimoji="1" lang="zh-CN" altLang="en-US" dirty="0"/>
              <a:t>，再次进入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forward_step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前向计算得到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(Forward2)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backward_step</a:t>
            </a:r>
            <a:r>
              <a:rPr kumimoji="1" lang="zh-CN" altLang="en-US" dirty="0"/>
              <a:t> 得到 </a:t>
            </a:r>
            <a:r>
              <a:rPr kumimoji="1" lang="en-US" altLang="zh-CN" dirty="0" err="1"/>
              <a:t>iNPUt_tensor_grad</a:t>
            </a:r>
            <a:r>
              <a:rPr kumimoji="1" lang="zh-CN" altLang="en-US" dirty="0"/>
              <a:t> </a:t>
            </a:r>
            <a:r>
              <a:rPr kumimoji="1" lang="en-US" altLang="zh-CN" dirty="0"/>
              <a:t>(Backward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2)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send_backward_recv_forward</a:t>
            </a:r>
            <a:r>
              <a:rPr kumimoji="1" lang="zh-CN" altLang="en-US" dirty="0"/>
              <a:t> 异步发送 </a:t>
            </a:r>
            <a:r>
              <a:rPr kumimoji="1" lang="en-US" altLang="zh-CN" dirty="0" err="1"/>
              <a:t>Bwckward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给 </a:t>
            </a:r>
            <a:r>
              <a:rPr kumimoji="1" lang="en-US" altLang="zh-CN" dirty="0"/>
              <a:t>NPU0</a:t>
            </a:r>
          </a:p>
          <a:p>
            <a:pPr lvl="3"/>
            <a:r>
              <a:rPr kumimoji="1" lang="zh-CN" altLang="en-US" dirty="0"/>
              <a:t>等待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发送下一个 </a:t>
            </a:r>
            <a:r>
              <a:rPr kumimoji="1" lang="en-US" altLang="zh-CN" dirty="0" err="1"/>
              <a:t>mbs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forward</a:t>
            </a:r>
            <a:r>
              <a:rPr kumimoji="1" lang="zh-CN" altLang="en-US" dirty="0"/>
              <a:t>计算结果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5C8F7A-30D3-604A-9146-8046C4DF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1756B9-B66C-CD4E-9D07-680C409D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095864"/>
            <a:ext cx="5320800" cy="120372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6449E0F-25CE-EC48-B2B8-AD8595408055}"/>
              </a:ext>
            </a:extLst>
          </p:cNvPr>
          <p:cNvGrpSpPr/>
          <p:nvPr/>
        </p:nvGrpSpPr>
        <p:grpSpPr>
          <a:xfrm>
            <a:off x="2874866" y="1342417"/>
            <a:ext cx="2952592" cy="5036922"/>
            <a:chOff x="2824572" y="1342417"/>
            <a:chExt cx="3082310" cy="540857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2D7EBE8-B6CF-3644-BDA4-CD4BA4E5E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9"/>
            <a:stretch/>
          </p:blipFill>
          <p:spPr>
            <a:xfrm>
              <a:off x="2824572" y="1342417"/>
              <a:ext cx="3082310" cy="282513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0BC6BBE-1C62-6F49-BD8D-41FA4999E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876"/>
            <a:stretch/>
          </p:blipFill>
          <p:spPr>
            <a:xfrm>
              <a:off x="2824572" y="4167547"/>
              <a:ext cx="3082310" cy="2583449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1E5EC4B-3E57-7D4B-A97C-B1B81655ED9E}"/>
              </a:ext>
            </a:extLst>
          </p:cNvPr>
          <p:cNvSpPr/>
          <p:nvPr/>
        </p:nvSpPr>
        <p:spPr>
          <a:xfrm flipV="1">
            <a:off x="2810362" y="2412232"/>
            <a:ext cx="3081600" cy="11930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434198-9247-1042-9AAB-28832F41CE61}"/>
              </a:ext>
            </a:extLst>
          </p:cNvPr>
          <p:cNvSpPr/>
          <p:nvPr/>
        </p:nvSpPr>
        <p:spPr>
          <a:xfrm flipV="1">
            <a:off x="2810362" y="5455932"/>
            <a:ext cx="3081600" cy="11930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FBB1A0-894F-8C43-8571-A5EAC955B6D9}"/>
              </a:ext>
            </a:extLst>
          </p:cNvPr>
          <p:cNvSpPr/>
          <p:nvPr/>
        </p:nvSpPr>
        <p:spPr>
          <a:xfrm flipV="1">
            <a:off x="2810362" y="6180284"/>
            <a:ext cx="3081600" cy="19905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27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59CE1-9DA7-9B4E-BC68-8D293D40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847F3D-3479-BA4A-AF03-CD36E8A6F33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send_forward_recv_backward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output_grad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(B2)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num_warmup_mbs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=1,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num_mbs_remaing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=2,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i=2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，退出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1F1B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进入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cooldown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enable_grad_sync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打开模型梯度更新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recv_backward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发送最后一个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mbs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的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准备更新模型的梯度和参数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EB4C5E-92A3-0641-8BF8-1E70FCFF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89D494-C1F3-BC41-86A7-E4C4BA347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96" y="5157063"/>
            <a:ext cx="5322123" cy="1204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0DA559-7E6D-9E49-A1E2-B64CB0D9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467" y="1345217"/>
            <a:ext cx="3081600" cy="22927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79F018-083B-5E4C-80AD-F623CBFF4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467" y="3818319"/>
            <a:ext cx="3081600" cy="223512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7A0AF60-5797-5B4B-A3D3-853667BFB25E}"/>
              </a:ext>
            </a:extLst>
          </p:cNvPr>
          <p:cNvSpPr/>
          <p:nvPr/>
        </p:nvSpPr>
        <p:spPr>
          <a:xfrm flipV="1">
            <a:off x="2804467" y="1501218"/>
            <a:ext cx="3081600" cy="2056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147CBD-BDED-4A49-8636-F85777172C9F}"/>
              </a:ext>
            </a:extLst>
          </p:cNvPr>
          <p:cNvSpPr/>
          <p:nvPr/>
        </p:nvSpPr>
        <p:spPr>
          <a:xfrm flipV="1">
            <a:off x="2804467" y="3326169"/>
            <a:ext cx="3081600" cy="2056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3F9DA4-2279-4B4E-A8B6-4F1F42C768C8}"/>
              </a:ext>
            </a:extLst>
          </p:cNvPr>
          <p:cNvSpPr/>
          <p:nvPr/>
        </p:nvSpPr>
        <p:spPr>
          <a:xfrm flipV="1">
            <a:off x="2804467" y="532072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6402E9-07AF-BA47-A497-C5DE1633C0B9}"/>
              </a:ext>
            </a:extLst>
          </p:cNvPr>
          <p:cNvSpPr/>
          <p:nvPr/>
        </p:nvSpPr>
        <p:spPr>
          <a:xfrm flipV="1">
            <a:off x="2804467" y="3889496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C7C4A2-56D7-F747-BD7C-2FB0548CA7AB}"/>
              </a:ext>
            </a:extLst>
          </p:cNvPr>
          <p:cNvSpPr/>
          <p:nvPr/>
        </p:nvSpPr>
        <p:spPr>
          <a:xfrm flipV="1">
            <a:off x="2804467" y="5553480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CEF3D7-7A63-9145-B269-293D85377B9B}"/>
              </a:ext>
            </a:extLst>
          </p:cNvPr>
          <p:cNvSpPr/>
          <p:nvPr/>
        </p:nvSpPr>
        <p:spPr>
          <a:xfrm flipV="1">
            <a:off x="2804467" y="585682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04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C9212-414B-0042-856A-AF0147AC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A1458-AD41-E64E-BAA2-5EFF7FEC850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17921" y="1257300"/>
            <a:ext cx="5798516" cy="5122039"/>
          </a:xfrm>
        </p:spPr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执行 </a:t>
            </a:r>
            <a:r>
              <a:rPr kumimoji="1" lang="en-US" altLang="zh-CN" dirty="0" err="1"/>
              <a:t>send_backward_recv_forward</a:t>
            </a:r>
            <a:r>
              <a:rPr kumimoji="1" lang="zh-CN" altLang="en-US" dirty="0"/>
              <a:t> 同步等待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num_warmup_mbs</a:t>
            </a:r>
            <a:r>
              <a:rPr kumimoji="1" lang="en-US" altLang="zh-CN" dirty="0"/>
              <a:t>=0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num_mbs_remaining</a:t>
            </a:r>
            <a:r>
              <a:rPr kumimoji="1" lang="en-US" altLang="zh-CN" dirty="0"/>
              <a:t>=3</a:t>
            </a:r>
            <a:r>
              <a:rPr kumimoji="1" lang="zh-CN" altLang="en-US" dirty="0"/>
              <a:t>，进入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将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 发送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  <a:r>
              <a:rPr kumimoji="1" lang="zh-CN" altLang="en-US" dirty="0"/>
              <a:t> 作为 </a:t>
            </a:r>
            <a:r>
              <a:rPr kumimoji="1" lang="en-US" altLang="zh-CN" dirty="0" err="1"/>
              <a:t>TransformerBlock</a:t>
            </a:r>
            <a:r>
              <a:rPr kumimoji="1" lang="zh-CN" altLang="en-US" dirty="0"/>
              <a:t> 的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计算前向</a:t>
            </a:r>
            <a:endParaRPr kumimoji="1" lang="en-US" altLang="zh-CN" dirty="0"/>
          </a:p>
          <a:p>
            <a:pPr lvl="3"/>
            <a:r>
              <a:rPr kumimoji="1" lang="en-US" altLang="zh-CN" dirty="0" err="1"/>
              <a:t>forward_step</a:t>
            </a:r>
            <a:r>
              <a:rPr kumimoji="1" lang="en-US" altLang="zh-CN" dirty="0"/>
              <a:t>()</a:t>
            </a:r>
            <a:r>
              <a:rPr kumimoji="1" lang="zh-CN" altLang="en-US" dirty="0"/>
              <a:t> 输出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  <a:r>
              <a:rPr kumimoji="1" lang="zh-CN" altLang="en-US" dirty="0"/>
              <a:t> 执行 </a:t>
            </a:r>
            <a:r>
              <a:rPr kumimoji="1" lang="en-US" altLang="zh-CN" dirty="0" err="1"/>
              <a:t>backward_step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得到 </a:t>
            </a:r>
            <a:r>
              <a:rPr kumimoji="1" lang="en-US" altLang="zh-CN" dirty="0" err="1"/>
              <a:t>iNPUt_tensor_grad</a:t>
            </a:r>
            <a:r>
              <a:rPr kumimoji="1" lang="en-US" altLang="zh-CN" dirty="0"/>
              <a:t>(B3)</a:t>
            </a:r>
          </a:p>
          <a:p>
            <a:pPr lvl="3"/>
            <a:r>
              <a:rPr kumimoji="1" lang="en-US" altLang="zh-CN" dirty="0" err="1"/>
              <a:t>send_backward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异步发送 </a:t>
            </a:r>
            <a:r>
              <a:rPr kumimoji="1" lang="en-US" altLang="zh-CN" dirty="0" err="1"/>
              <a:t>iNPUt_tesnor_grad</a:t>
            </a:r>
            <a:r>
              <a:rPr kumimoji="1" lang="en-US" altLang="zh-CN" dirty="0"/>
              <a:t>(B3)</a:t>
            </a:r>
            <a:r>
              <a:rPr kumimoji="1" lang="zh-CN" altLang="en-US" dirty="0"/>
              <a:t> 给 </a:t>
            </a:r>
            <a:r>
              <a:rPr kumimoji="1" lang="en-US" altLang="zh-CN" dirty="0"/>
              <a:t>NPU0</a:t>
            </a:r>
          </a:p>
          <a:p>
            <a:pPr lvl="3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9B5DF7-EC92-E34A-BB0A-78AE0D75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D7831A-DA98-A44D-A38E-F9BA767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96" y="5175317"/>
            <a:ext cx="5322123" cy="12040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BB4DD0-28ED-254B-A4CA-CF56543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980" y="1391921"/>
            <a:ext cx="3081600" cy="25420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552149-0203-334B-A1C6-32DB48D76261}"/>
              </a:ext>
            </a:extLst>
          </p:cNvPr>
          <p:cNvSpPr/>
          <p:nvPr/>
        </p:nvSpPr>
        <p:spPr>
          <a:xfrm flipV="1">
            <a:off x="2826980" y="312616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90B01-55D6-5C4F-90BA-D80096AA4CDD}"/>
              </a:ext>
            </a:extLst>
          </p:cNvPr>
          <p:cNvSpPr/>
          <p:nvPr/>
        </p:nvSpPr>
        <p:spPr>
          <a:xfrm flipV="1">
            <a:off x="2826980" y="3408684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EB0BF8-6C66-4243-B2D9-2C6A1D1F7B18}"/>
              </a:ext>
            </a:extLst>
          </p:cNvPr>
          <p:cNvSpPr/>
          <p:nvPr/>
        </p:nvSpPr>
        <p:spPr>
          <a:xfrm flipV="1">
            <a:off x="2826980" y="3733788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95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zh-CN" altLang="en-US" dirty="0"/>
              <a:t>执行完 </a:t>
            </a:r>
            <a:r>
              <a:rPr lang="en-US" altLang="zh-CN" dirty="0"/>
              <a:t>Iteration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610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D9ECA8-C122-2548-9C39-3E55997C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11" y="2582526"/>
            <a:ext cx="3081600" cy="24696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FD0B1A-FD7E-5748-A4E0-DAFE42A4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0EF71-4AC5-A14C-9CFF-045D2C1FC31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19597" y="1302643"/>
            <a:ext cx="5322123" cy="3454635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cooldown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的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recv_backward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获得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(B3)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(B3)</a:t>
            </a:r>
          </a:p>
          <a:p>
            <a:pPr lvl="3"/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forward_backward_func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返回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LOSS</a:t>
            </a:r>
          </a:p>
          <a:p>
            <a:pPr lvl="3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enable_grad_sync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累加更新模型梯度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finalize_model_grads_func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更新模型参数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7013" lvl="3" indent="-227013" fontAlgn="base" latinLnBrk="1"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</a:pP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Futura Medium" panose="020B0602020204020303" pitchFamily="34" charset="-79"/>
            </a:endParaRPr>
          </a:p>
          <a:p>
            <a:pPr marL="227013" lvl="3" indent="-227013" fontAlgn="base" latinLnBrk="1"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执行完一个完整 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iteration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：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Futura Medium" panose="020B0602020204020303" pitchFamily="34" charset="-79"/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通信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通信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Bubble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Overhead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(PP-1)/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mbs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1/3</a:t>
            </a:r>
          </a:p>
          <a:p>
            <a:pPr lvl="3" fontAlgn="base">
              <a:buClr>
                <a:srgbClr val="00B050"/>
              </a:buClr>
            </a:pP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3E0856-AFFC-F44A-B580-D933D972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870C6B-DFF4-794D-9324-5FB7589F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658" y="4757278"/>
            <a:ext cx="5412613" cy="16237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1993E1-9B9F-634F-914D-C2AA452E7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011" y="1371638"/>
            <a:ext cx="3081600" cy="99736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86DD00-69F0-2B4B-BE83-F081E9494781}"/>
              </a:ext>
            </a:extLst>
          </p:cNvPr>
          <p:cNvSpPr/>
          <p:nvPr/>
        </p:nvSpPr>
        <p:spPr>
          <a:xfrm flipV="1">
            <a:off x="2812011" y="1949011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3F35D9-0120-234E-B36E-08FC12FD402D}"/>
              </a:ext>
            </a:extLst>
          </p:cNvPr>
          <p:cNvSpPr/>
          <p:nvPr/>
        </p:nvSpPr>
        <p:spPr>
          <a:xfrm flipV="1">
            <a:off x="2812011" y="3567734"/>
            <a:ext cx="3081600" cy="4156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ADFBA4-C179-A242-A800-45D4D54C9687}"/>
              </a:ext>
            </a:extLst>
          </p:cNvPr>
          <p:cNvSpPr/>
          <p:nvPr/>
        </p:nvSpPr>
        <p:spPr>
          <a:xfrm flipV="1">
            <a:off x="2812011" y="4302176"/>
            <a:ext cx="3081600" cy="58919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28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74752F-E1A5-2443-98F7-45E0851DE9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流水并行配置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15B75-1293-B94D-AC79-47816FC4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输入输出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478E5-C643-2647-9844-D0F38907B73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1095" y="1257300"/>
            <a:ext cx="5500627" cy="5122039"/>
          </a:xfrm>
        </p:spPr>
        <p:txBody>
          <a:bodyPr/>
          <a:lstStyle/>
          <a:p>
            <a:r>
              <a:rPr kumimoji="1" lang="en-US" altLang="zh-CN" dirty="0" err="1">
                <a:solidFill>
                  <a:srgbClr val="221815"/>
                </a:solidFill>
              </a:rPr>
              <a:t>pre_train_gpt.py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 err="1">
                <a:solidFill>
                  <a:srgbClr val="221815"/>
                </a:solidFill>
              </a:rPr>
              <a:t>get_model</a:t>
            </a:r>
            <a:r>
              <a:rPr kumimoji="1" lang="zh-CN" altLang="en-US" dirty="0">
                <a:solidFill>
                  <a:srgbClr val="221815"/>
                </a:solidFill>
              </a:rPr>
              <a:t> 判断：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pipeline-parallel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按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个数分为多个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，每个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运行在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上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表示输入为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Embedding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第二个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表示输出为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Model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Loss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其余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不需要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972C9-A1CD-424E-94F3-A4F51912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52" y="1257300"/>
            <a:ext cx="3081600" cy="2735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DF57D3-AA03-9C46-8FAB-13E287E3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52" y="4053530"/>
            <a:ext cx="3081600" cy="1110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6D8EBA-4216-7643-BB93-9F0AFB79F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52" y="5224415"/>
            <a:ext cx="3081600" cy="12503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DCE4B-85BF-DB45-9F3F-EA7F1DCE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960" y="2765618"/>
            <a:ext cx="5058041" cy="36648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F4249F9-E4E7-3046-BFFF-7572A42F01C9}"/>
              </a:ext>
            </a:extLst>
          </p:cNvPr>
          <p:cNvSpPr/>
          <p:nvPr/>
        </p:nvSpPr>
        <p:spPr>
          <a:xfrm>
            <a:off x="6535960" y="4167098"/>
            <a:ext cx="5023644" cy="3733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AF2B7B-DBF3-CC4A-9B5F-F62A3A091D77}"/>
              </a:ext>
            </a:extLst>
          </p:cNvPr>
          <p:cNvSpPr/>
          <p:nvPr/>
        </p:nvSpPr>
        <p:spPr>
          <a:xfrm>
            <a:off x="6535960" y="5568578"/>
            <a:ext cx="5023644" cy="6115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DF9DEB-A5BE-934B-873B-46BCAC29F75D}"/>
              </a:ext>
            </a:extLst>
          </p:cNvPr>
          <p:cNvSpPr/>
          <p:nvPr/>
        </p:nvSpPr>
        <p:spPr>
          <a:xfrm>
            <a:off x="2803552" y="1960197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5A892-0BA1-CE42-866D-1FF30A8EC6B0}"/>
              </a:ext>
            </a:extLst>
          </p:cNvPr>
          <p:cNvSpPr/>
          <p:nvPr/>
        </p:nvSpPr>
        <p:spPr>
          <a:xfrm>
            <a:off x="2803552" y="4558314"/>
            <a:ext cx="3081600" cy="60540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7BBC7D-9C7A-1141-89E1-53188B2CACC5}"/>
              </a:ext>
            </a:extLst>
          </p:cNvPr>
          <p:cNvSpPr/>
          <p:nvPr/>
        </p:nvSpPr>
        <p:spPr>
          <a:xfrm>
            <a:off x="2813071" y="6203193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C5CE43-5025-4C40-9D3B-8B3691A94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F4FC-3C8F-1E4E-9B03-E36C5E8A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模型实例化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F7415-FD30-2F46-B94C-85127C27EF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 err="1"/>
              <a:t>get_model</a:t>
            </a:r>
            <a:r>
              <a:rPr kumimoji="1" lang="zh-CN" altLang="en-US" dirty="0"/>
              <a:t> 构建 </a:t>
            </a:r>
            <a:r>
              <a:rPr kumimoji="1" lang="en-US" altLang="zh-CN" dirty="0" err="1"/>
              <a:t>GPTModel</a:t>
            </a:r>
            <a:r>
              <a:rPr kumimoji="1" lang="zh-CN" altLang="en-US" dirty="0"/>
              <a:t> 实例</a:t>
            </a:r>
            <a:endParaRPr kumimoji="1" lang="en-US" altLang="zh-CN" dirty="0"/>
          </a:p>
          <a:p>
            <a:r>
              <a:rPr kumimoji="1" lang="zh-CN" altLang="en-US" dirty="0"/>
              <a:t>通过 </a:t>
            </a:r>
            <a:r>
              <a:rPr kumimoji="1" lang="en-US" altLang="zh-CN" dirty="0" err="1"/>
              <a:t>get_gpt_layer_local_spec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函数来构建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 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1EB137-E4B6-E845-BF28-90E1B77C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58" y="1376266"/>
            <a:ext cx="3081600" cy="1223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CACEF0-D0C1-F443-B86B-BF699C3C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658" y="2732254"/>
            <a:ext cx="3081600" cy="11605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9FB7F7-DB20-B940-9AA9-CDA10AD86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599" y="2246288"/>
            <a:ext cx="5322121" cy="39726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B140C6-6412-9C42-B554-AAA9601457BD}"/>
              </a:ext>
            </a:extLst>
          </p:cNvPr>
          <p:cNvSpPr/>
          <p:nvPr/>
        </p:nvSpPr>
        <p:spPr>
          <a:xfrm>
            <a:off x="2842658" y="1847223"/>
            <a:ext cx="3081600" cy="54913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C3A466-3026-D745-9C3C-7C28E4A76E8F}"/>
              </a:ext>
            </a:extLst>
          </p:cNvPr>
          <p:cNvSpPr/>
          <p:nvPr/>
        </p:nvSpPr>
        <p:spPr>
          <a:xfrm>
            <a:off x="2842658" y="3238511"/>
            <a:ext cx="3081600" cy="51368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936F55-978F-D943-A595-1E1408F0992B}"/>
              </a:ext>
            </a:extLst>
          </p:cNvPr>
          <p:cNvSpPr/>
          <p:nvPr/>
        </p:nvSpPr>
        <p:spPr>
          <a:xfrm>
            <a:off x="6419596" y="3312529"/>
            <a:ext cx="5322121" cy="22881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C402E2-423B-FE44-9020-78889562E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74366-EFC7-464C-A49A-BF6C8A3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获取需要执行的层数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2929DC-D600-0748-9886-93CD543453F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block</a:t>
            </a:r>
            <a:r>
              <a:rPr kumimoji="1" lang="zh-CN" altLang="en-US" dirty="0">
                <a:solidFill>
                  <a:srgbClr val="221815"/>
                </a:solidFill>
              </a:rPr>
              <a:t> 注册通过 </a:t>
            </a:r>
            <a:r>
              <a:rPr kumimoji="1" lang="en-US" altLang="zh-CN" dirty="0" err="1">
                <a:solidFill>
                  <a:srgbClr val="221815"/>
                </a:solidFill>
              </a:rPr>
              <a:t>get_num_layers</a:t>
            </a:r>
            <a:r>
              <a:rPr kumimoji="1" lang="zh-CN" altLang="en-US" dirty="0">
                <a:solidFill>
                  <a:srgbClr val="221815"/>
                </a:solidFill>
              </a:rPr>
              <a:t> 计算当前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包含几个 </a:t>
            </a:r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Layer</a:t>
            </a:r>
          </a:p>
          <a:p>
            <a:pPr latinLnBrk="1"/>
            <a:r>
              <a:rPr kumimoji="1" lang="zh-CN" altLang="en-US" dirty="0">
                <a:solidFill>
                  <a:srgbClr val="221815"/>
                </a:solidFill>
              </a:rPr>
              <a:t>在 </a:t>
            </a:r>
            <a:r>
              <a:rPr kumimoji="1" lang="en-US" altLang="zh-CN" dirty="0">
                <a:solidFill>
                  <a:srgbClr val="221815"/>
                </a:solidFill>
              </a:rPr>
              <a:t>GPT</a:t>
            </a:r>
            <a:r>
              <a:rPr kumimoji="1" lang="zh-CN" altLang="en-US" dirty="0">
                <a:solidFill>
                  <a:srgbClr val="221815"/>
                </a:solidFill>
              </a:rPr>
              <a:t> 模型运行示例中每个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build_layer</a:t>
            </a:r>
            <a:r>
              <a:rPr kumimoji="1" lang="zh-CN" altLang="en-US" dirty="0">
                <a:solidFill>
                  <a:srgbClr val="221815"/>
                </a:solidFill>
              </a:rPr>
              <a:t> 的个数为 </a:t>
            </a:r>
            <a:r>
              <a:rPr kumimoji="1" lang="en-US" altLang="zh-CN" dirty="0" err="1">
                <a:solidFill>
                  <a:srgbClr val="221815"/>
                </a:solidFill>
              </a:rPr>
              <a:t>number_lyaer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=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/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PP_num</a:t>
            </a:r>
            <a:endParaRPr kumimoji="1" lang="zh-CN" altLang="en-US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255DDB-CD3F-EC4A-8270-5A448364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8" y="1995655"/>
            <a:ext cx="3081600" cy="2301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A60C85-C423-4745-9420-2D51D7CE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58" y="1259928"/>
            <a:ext cx="3081600" cy="5428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91CFE6-1183-4546-A1B4-190719E7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58" y="4490522"/>
            <a:ext cx="3081600" cy="16473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FFE92E7-CFE5-7745-A2D4-997E0E6C7A49}"/>
              </a:ext>
            </a:extLst>
          </p:cNvPr>
          <p:cNvSpPr/>
          <p:nvPr/>
        </p:nvSpPr>
        <p:spPr>
          <a:xfrm>
            <a:off x="2882958" y="1340511"/>
            <a:ext cx="3081600" cy="383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67294E-A45C-254E-92A6-3B272E47A646}"/>
              </a:ext>
            </a:extLst>
          </p:cNvPr>
          <p:cNvSpPr/>
          <p:nvPr/>
        </p:nvSpPr>
        <p:spPr>
          <a:xfrm>
            <a:off x="2882958" y="3752193"/>
            <a:ext cx="3081600" cy="12086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D16083-DC97-FC44-B89A-63D5249F67A1}"/>
              </a:ext>
            </a:extLst>
          </p:cNvPr>
          <p:cNvSpPr/>
          <p:nvPr/>
        </p:nvSpPr>
        <p:spPr>
          <a:xfrm>
            <a:off x="2882958" y="5150068"/>
            <a:ext cx="3081600" cy="1956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BA3AD81-FC76-C043-8270-00FE9E8BE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A94EDC-2AE0-414B-8E51-1DD8ECA93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56" y="2887156"/>
            <a:ext cx="5083564" cy="32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zh-CN" altLang="en-US"/>
              <a:t>流水并行</a:t>
            </a:r>
            <a:r>
              <a:rPr lang="zh-CN" altLang="en-US" dirty="0"/>
              <a:t>调用关系</a:t>
            </a:r>
          </a:p>
        </p:txBody>
      </p:sp>
    </p:spTree>
    <p:extLst>
      <p:ext uri="{BB962C8B-B14F-4D97-AF65-F5344CB8AC3E}">
        <p14:creationId xmlns:p14="http://schemas.microsoft.com/office/powerpoint/2010/main" val="349455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34796</TotalTime>
  <Words>1604</Words>
  <Application>Microsoft Macintosh PowerPoint</Application>
  <PresentationFormat>自定义</PresentationFormat>
  <Paragraphs>187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PP 输入输出</vt:lpstr>
      <vt:lpstr>PP 模型实例化</vt:lpstr>
      <vt:lpstr>PP 获取需要执行的层数</vt:lpstr>
      <vt:lpstr>PowerPoint 演示文稿</vt:lpstr>
      <vt:lpstr>PP Stage 执行</vt:lpstr>
      <vt:lpstr>NPU 0 执行 Stage 0</vt:lpstr>
      <vt:lpstr>NPU 0 执行 Stage 0</vt:lpstr>
      <vt:lpstr>NPU 0 执行 Stage 0</vt:lpstr>
      <vt:lpstr>PowerPoint 演示文稿</vt:lpstr>
      <vt:lpstr>NPU 0 执行 Stage 0</vt:lpstr>
      <vt:lpstr>NPU 0 执行 Stage 0</vt:lpstr>
      <vt:lpstr>NPU 0 执行 Stage 0</vt:lpstr>
      <vt:lpstr>PowerPoint 演示文稿</vt:lpstr>
      <vt:lpstr>NPU1 执行 Stage1</vt:lpstr>
      <vt:lpstr>NPU1 执行 Stage1</vt:lpstr>
      <vt:lpstr>NPU1 执行 Stage1</vt:lpstr>
      <vt:lpstr>NPU1 执行 Stage1</vt:lpstr>
      <vt:lpstr>PowerPoint 演示文稿</vt:lpstr>
      <vt:lpstr>NPU1 执行 Stage1</vt:lpstr>
      <vt:lpstr>NPU0 执行 Stage0</vt:lpstr>
      <vt:lpstr>NPU0 执行 Stage0</vt:lpstr>
      <vt:lpstr>NPU1 执行 Stage1</vt:lpstr>
      <vt:lpstr>NPU1 执行 Stage1</vt:lpstr>
      <vt:lpstr>NPU0 执行 Stage0</vt:lpstr>
      <vt:lpstr>NPU1 执行 Stage1</vt:lpstr>
      <vt:lpstr>PowerPoint 演示文稿</vt:lpstr>
      <vt:lpstr>NPU0 执行 Stage0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11622</cp:revision>
  <cp:lastPrinted>2023-09-08T09:14:01Z</cp:lastPrinted>
  <dcterms:created xsi:type="dcterms:W3CDTF">2020-08-28T08:44:19Z</dcterms:created>
  <dcterms:modified xsi:type="dcterms:W3CDTF">2024-05-28T07:35:36Z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